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72" r:id="rId3"/>
    <p:sldId id="281" r:id="rId4"/>
    <p:sldId id="259" r:id="rId5"/>
    <p:sldId id="257" r:id="rId6"/>
    <p:sldId id="290" r:id="rId7"/>
    <p:sldId id="283" r:id="rId8"/>
    <p:sldId id="286" r:id="rId9"/>
    <p:sldId id="289" r:id="rId10"/>
    <p:sldId id="291" r:id="rId11"/>
    <p:sldId id="260" r:id="rId12"/>
    <p:sldId id="266" r:id="rId13"/>
    <p:sldId id="279" r:id="rId14"/>
    <p:sldId id="284" r:id="rId15"/>
    <p:sldId id="282" r:id="rId16"/>
    <p:sldId id="280" r:id="rId17"/>
    <p:sldId id="263" r:id="rId18"/>
    <p:sldId id="267" r:id="rId19"/>
    <p:sldId id="276" r:id="rId20"/>
    <p:sldId id="277" r:id="rId21"/>
    <p:sldId id="268" r:id="rId22"/>
    <p:sldId id="261" r:id="rId23"/>
    <p:sldId id="288" r:id="rId24"/>
    <p:sldId id="285" r:id="rId25"/>
    <p:sldId id="287" r:id="rId26"/>
    <p:sldId id="269" r:id="rId27"/>
    <p:sldId id="270" r:id="rId28"/>
    <p:sldId id="275" r:id="rId29"/>
    <p:sldId id="273" r:id="rId30"/>
    <p:sldId id="262" r:id="rId31"/>
    <p:sldId id="271" r:id="rId32"/>
    <p:sldId id="278" r:id="rId33"/>
    <p:sldId id="26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6"/>
    <p:restoredTop sz="79786"/>
  </p:normalViewPr>
  <p:slideViewPr>
    <p:cSldViewPr snapToGrid="0" snapToObjects="1">
      <p:cViewPr varScale="1">
        <p:scale>
          <a:sx n="121" d="100"/>
          <a:sy n="121" d="100"/>
        </p:scale>
        <p:origin x="1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3FCC7-6BEF-4FF2-BDAC-281646BC8FD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217BA46D-D5DB-4F75-8F02-279199A1F383}">
      <dgm:prSet/>
      <dgm:spPr/>
      <dgm:t>
        <a:bodyPr/>
        <a:lstStyle/>
        <a:p>
          <a:r>
            <a:rPr lang="en-US" dirty="0"/>
            <a:t>A development tool</a:t>
          </a:r>
        </a:p>
      </dgm:t>
    </dgm:pt>
    <dgm:pt modelId="{CC664F32-288F-4575-ACFF-24747D3B3751}" type="parTrans" cxnId="{9B9F6186-FE1B-4CA9-A635-780B0D28C585}">
      <dgm:prSet/>
      <dgm:spPr/>
      <dgm:t>
        <a:bodyPr/>
        <a:lstStyle/>
        <a:p>
          <a:endParaRPr lang="en-US"/>
        </a:p>
      </dgm:t>
    </dgm:pt>
    <dgm:pt modelId="{6E27F1CF-B7D1-4F0C-A661-BE54B755C69B}" type="sibTrans" cxnId="{9B9F6186-FE1B-4CA9-A635-780B0D28C585}">
      <dgm:prSet/>
      <dgm:spPr/>
      <dgm:t>
        <a:bodyPr/>
        <a:lstStyle/>
        <a:p>
          <a:endParaRPr lang="en-US"/>
        </a:p>
      </dgm:t>
    </dgm:pt>
    <dgm:pt modelId="{5C364F3B-6A4E-4DF3-BEE9-FFD811202BEC}">
      <dgm:prSet/>
      <dgm:spPr/>
      <dgm:t>
        <a:bodyPr/>
        <a:lstStyle/>
        <a:p>
          <a:r>
            <a:rPr lang="en-US" dirty="0"/>
            <a:t>A place to save code</a:t>
          </a:r>
        </a:p>
      </dgm:t>
    </dgm:pt>
    <dgm:pt modelId="{75BACB8F-8FAA-4585-AE15-FCC9B65EFB5B}" type="parTrans" cxnId="{52D3A951-A492-4D11-9686-9DA8D23C0A5E}">
      <dgm:prSet/>
      <dgm:spPr/>
      <dgm:t>
        <a:bodyPr/>
        <a:lstStyle/>
        <a:p>
          <a:endParaRPr lang="en-US"/>
        </a:p>
      </dgm:t>
    </dgm:pt>
    <dgm:pt modelId="{8E6138B7-E1BB-43F7-8AE8-E8DC8E93C0AF}" type="sibTrans" cxnId="{52D3A951-A492-4D11-9686-9DA8D23C0A5E}">
      <dgm:prSet/>
      <dgm:spPr/>
      <dgm:t>
        <a:bodyPr/>
        <a:lstStyle/>
        <a:p>
          <a:endParaRPr lang="en-US"/>
        </a:p>
      </dgm:t>
    </dgm:pt>
    <dgm:pt modelId="{12B2C1DD-0FB5-45AB-A8C7-E84ED9D0F36A}">
      <dgm:prSet/>
      <dgm:spPr/>
      <dgm:t>
        <a:bodyPr/>
        <a:lstStyle/>
        <a:p>
          <a:r>
            <a:rPr lang="en-US" dirty="0"/>
            <a:t>Access to other libraries and info</a:t>
          </a:r>
        </a:p>
      </dgm:t>
    </dgm:pt>
    <dgm:pt modelId="{C48764DC-244D-4C18-8848-4106D209B217}" type="parTrans" cxnId="{F0405D7B-00F2-47A7-BC78-39A14855821E}">
      <dgm:prSet/>
      <dgm:spPr/>
      <dgm:t>
        <a:bodyPr/>
        <a:lstStyle/>
        <a:p>
          <a:endParaRPr lang="en-US"/>
        </a:p>
      </dgm:t>
    </dgm:pt>
    <dgm:pt modelId="{F23D0D04-2416-4576-B9D9-AD07B65AAEA3}" type="sibTrans" cxnId="{F0405D7B-00F2-47A7-BC78-39A14855821E}">
      <dgm:prSet/>
      <dgm:spPr/>
      <dgm:t>
        <a:bodyPr/>
        <a:lstStyle/>
        <a:p>
          <a:endParaRPr lang="en-US"/>
        </a:p>
      </dgm:t>
    </dgm:pt>
    <dgm:pt modelId="{D3DF7BD5-9CA9-CF45-871F-2AAA061CC1F3}" type="pres">
      <dgm:prSet presAssocID="{C8A3FCC7-6BEF-4FF2-BDAC-281646BC8F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4423C8-A19A-D041-B71C-B3CF839FADD1}" type="pres">
      <dgm:prSet presAssocID="{217BA46D-D5DB-4F75-8F02-279199A1F383}" presName="hierRoot1" presStyleCnt="0"/>
      <dgm:spPr/>
    </dgm:pt>
    <dgm:pt modelId="{BAE469FE-9117-E942-9602-8E22877D7100}" type="pres">
      <dgm:prSet presAssocID="{217BA46D-D5DB-4F75-8F02-279199A1F383}" presName="composite" presStyleCnt="0"/>
      <dgm:spPr/>
    </dgm:pt>
    <dgm:pt modelId="{05E1302A-8ABF-984F-BD48-FB4A0347A8A9}" type="pres">
      <dgm:prSet presAssocID="{217BA46D-D5DB-4F75-8F02-279199A1F383}" presName="background" presStyleLbl="node0" presStyleIdx="0" presStyleCnt="3"/>
      <dgm:spPr/>
    </dgm:pt>
    <dgm:pt modelId="{5C01F1FD-C9BE-7F47-8653-2BE380DDB484}" type="pres">
      <dgm:prSet presAssocID="{217BA46D-D5DB-4F75-8F02-279199A1F383}" presName="text" presStyleLbl="fgAcc0" presStyleIdx="0" presStyleCnt="3">
        <dgm:presLayoutVars>
          <dgm:chPref val="3"/>
        </dgm:presLayoutVars>
      </dgm:prSet>
      <dgm:spPr/>
    </dgm:pt>
    <dgm:pt modelId="{6CD5B8F1-2406-8D4B-8BDB-7A72D1CFCC91}" type="pres">
      <dgm:prSet presAssocID="{217BA46D-D5DB-4F75-8F02-279199A1F383}" presName="hierChild2" presStyleCnt="0"/>
      <dgm:spPr/>
    </dgm:pt>
    <dgm:pt modelId="{7ADAE15D-6843-6144-BD80-FEA61CEBFEA1}" type="pres">
      <dgm:prSet presAssocID="{5C364F3B-6A4E-4DF3-BEE9-FFD811202BEC}" presName="hierRoot1" presStyleCnt="0"/>
      <dgm:spPr/>
    </dgm:pt>
    <dgm:pt modelId="{B1D21EBB-5009-2646-8BFE-F61BCC848370}" type="pres">
      <dgm:prSet presAssocID="{5C364F3B-6A4E-4DF3-BEE9-FFD811202BEC}" presName="composite" presStyleCnt="0"/>
      <dgm:spPr/>
    </dgm:pt>
    <dgm:pt modelId="{C0E7FB5C-C9B6-C049-BFB6-B56093E90A36}" type="pres">
      <dgm:prSet presAssocID="{5C364F3B-6A4E-4DF3-BEE9-FFD811202BEC}" presName="background" presStyleLbl="node0" presStyleIdx="1" presStyleCnt="3"/>
      <dgm:spPr/>
    </dgm:pt>
    <dgm:pt modelId="{C661E543-627A-904B-85A8-AAF12F8BF453}" type="pres">
      <dgm:prSet presAssocID="{5C364F3B-6A4E-4DF3-BEE9-FFD811202BEC}" presName="text" presStyleLbl="fgAcc0" presStyleIdx="1" presStyleCnt="3">
        <dgm:presLayoutVars>
          <dgm:chPref val="3"/>
        </dgm:presLayoutVars>
      </dgm:prSet>
      <dgm:spPr/>
    </dgm:pt>
    <dgm:pt modelId="{1E7CD9E2-A06A-7C4A-BA79-53F62D47BA1C}" type="pres">
      <dgm:prSet presAssocID="{5C364F3B-6A4E-4DF3-BEE9-FFD811202BEC}" presName="hierChild2" presStyleCnt="0"/>
      <dgm:spPr/>
    </dgm:pt>
    <dgm:pt modelId="{D2740764-13EB-3446-B3B0-68738DC94D9C}" type="pres">
      <dgm:prSet presAssocID="{12B2C1DD-0FB5-45AB-A8C7-E84ED9D0F36A}" presName="hierRoot1" presStyleCnt="0"/>
      <dgm:spPr/>
    </dgm:pt>
    <dgm:pt modelId="{EF00393A-27C4-804B-8D3C-88E6900ADD99}" type="pres">
      <dgm:prSet presAssocID="{12B2C1DD-0FB5-45AB-A8C7-E84ED9D0F36A}" presName="composite" presStyleCnt="0"/>
      <dgm:spPr/>
    </dgm:pt>
    <dgm:pt modelId="{10BBCE7B-A6E1-0E46-BEAE-0D5DEE30B0C4}" type="pres">
      <dgm:prSet presAssocID="{12B2C1DD-0FB5-45AB-A8C7-E84ED9D0F36A}" presName="background" presStyleLbl="node0" presStyleIdx="2" presStyleCnt="3"/>
      <dgm:spPr/>
    </dgm:pt>
    <dgm:pt modelId="{7241B175-D631-144A-BD2A-48185AA266A5}" type="pres">
      <dgm:prSet presAssocID="{12B2C1DD-0FB5-45AB-A8C7-E84ED9D0F36A}" presName="text" presStyleLbl="fgAcc0" presStyleIdx="2" presStyleCnt="3">
        <dgm:presLayoutVars>
          <dgm:chPref val="3"/>
        </dgm:presLayoutVars>
      </dgm:prSet>
      <dgm:spPr/>
    </dgm:pt>
    <dgm:pt modelId="{D657E02F-C84E-6945-B2E4-B947B9E10D0D}" type="pres">
      <dgm:prSet presAssocID="{12B2C1DD-0FB5-45AB-A8C7-E84ED9D0F36A}" presName="hierChild2" presStyleCnt="0"/>
      <dgm:spPr/>
    </dgm:pt>
  </dgm:ptLst>
  <dgm:cxnLst>
    <dgm:cxn modelId="{3BCE692D-113A-C749-91C2-81350DD7D9B2}" type="presOf" srcId="{12B2C1DD-0FB5-45AB-A8C7-E84ED9D0F36A}" destId="{7241B175-D631-144A-BD2A-48185AA266A5}" srcOrd="0" destOrd="0" presId="urn:microsoft.com/office/officeart/2005/8/layout/hierarchy1"/>
    <dgm:cxn modelId="{52D3A951-A492-4D11-9686-9DA8D23C0A5E}" srcId="{C8A3FCC7-6BEF-4FF2-BDAC-281646BC8FD8}" destId="{5C364F3B-6A4E-4DF3-BEE9-FFD811202BEC}" srcOrd="1" destOrd="0" parTransId="{75BACB8F-8FAA-4585-AE15-FCC9B65EFB5B}" sibTransId="{8E6138B7-E1BB-43F7-8AE8-E8DC8E93C0AF}"/>
    <dgm:cxn modelId="{F0405D7B-00F2-47A7-BC78-39A14855821E}" srcId="{C8A3FCC7-6BEF-4FF2-BDAC-281646BC8FD8}" destId="{12B2C1DD-0FB5-45AB-A8C7-E84ED9D0F36A}" srcOrd="2" destOrd="0" parTransId="{C48764DC-244D-4C18-8848-4106D209B217}" sibTransId="{F23D0D04-2416-4576-B9D9-AD07B65AAEA3}"/>
    <dgm:cxn modelId="{3C1A577D-DB18-4F4B-A590-22FC90BAC83F}" type="presOf" srcId="{217BA46D-D5DB-4F75-8F02-279199A1F383}" destId="{5C01F1FD-C9BE-7F47-8653-2BE380DDB484}" srcOrd="0" destOrd="0" presId="urn:microsoft.com/office/officeart/2005/8/layout/hierarchy1"/>
    <dgm:cxn modelId="{9B9F6186-FE1B-4CA9-A635-780B0D28C585}" srcId="{C8A3FCC7-6BEF-4FF2-BDAC-281646BC8FD8}" destId="{217BA46D-D5DB-4F75-8F02-279199A1F383}" srcOrd="0" destOrd="0" parTransId="{CC664F32-288F-4575-ACFF-24747D3B3751}" sibTransId="{6E27F1CF-B7D1-4F0C-A661-BE54B755C69B}"/>
    <dgm:cxn modelId="{288252D9-1479-B443-886A-4B110722797C}" type="presOf" srcId="{C8A3FCC7-6BEF-4FF2-BDAC-281646BC8FD8}" destId="{D3DF7BD5-9CA9-CF45-871F-2AAA061CC1F3}" srcOrd="0" destOrd="0" presId="urn:microsoft.com/office/officeart/2005/8/layout/hierarchy1"/>
    <dgm:cxn modelId="{502BACE8-21F9-194E-9EAC-C5E3DBBC1FA6}" type="presOf" srcId="{5C364F3B-6A4E-4DF3-BEE9-FFD811202BEC}" destId="{C661E543-627A-904B-85A8-AAF12F8BF453}" srcOrd="0" destOrd="0" presId="urn:microsoft.com/office/officeart/2005/8/layout/hierarchy1"/>
    <dgm:cxn modelId="{A9E301D7-D96A-8E41-B54D-406162ADF2DF}" type="presParOf" srcId="{D3DF7BD5-9CA9-CF45-871F-2AAA061CC1F3}" destId="{954423C8-A19A-D041-B71C-B3CF839FADD1}" srcOrd="0" destOrd="0" presId="urn:microsoft.com/office/officeart/2005/8/layout/hierarchy1"/>
    <dgm:cxn modelId="{8C1BF000-FCF0-1848-A598-E91A9439FF06}" type="presParOf" srcId="{954423C8-A19A-D041-B71C-B3CF839FADD1}" destId="{BAE469FE-9117-E942-9602-8E22877D7100}" srcOrd="0" destOrd="0" presId="urn:microsoft.com/office/officeart/2005/8/layout/hierarchy1"/>
    <dgm:cxn modelId="{B4002CD9-4D0C-B946-A223-CEEC855A1E3D}" type="presParOf" srcId="{BAE469FE-9117-E942-9602-8E22877D7100}" destId="{05E1302A-8ABF-984F-BD48-FB4A0347A8A9}" srcOrd="0" destOrd="0" presId="urn:microsoft.com/office/officeart/2005/8/layout/hierarchy1"/>
    <dgm:cxn modelId="{E90457F6-5FC5-864E-B91E-C8348420FE8C}" type="presParOf" srcId="{BAE469FE-9117-E942-9602-8E22877D7100}" destId="{5C01F1FD-C9BE-7F47-8653-2BE380DDB484}" srcOrd="1" destOrd="0" presId="urn:microsoft.com/office/officeart/2005/8/layout/hierarchy1"/>
    <dgm:cxn modelId="{3E9A9156-7594-7A41-837D-DF83EFF1C247}" type="presParOf" srcId="{954423C8-A19A-D041-B71C-B3CF839FADD1}" destId="{6CD5B8F1-2406-8D4B-8BDB-7A72D1CFCC91}" srcOrd="1" destOrd="0" presId="urn:microsoft.com/office/officeart/2005/8/layout/hierarchy1"/>
    <dgm:cxn modelId="{72935D0C-B924-A445-A80A-480650BF57C6}" type="presParOf" srcId="{D3DF7BD5-9CA9-CF45-871F-2AAA061CC1F3}" destId="{7ADAE15D-6843-6144-BD80-FEA61CEBFEA1}" srcOrd="1" destOrd="0" presId="urn:microsoft.com/office/officeart/2005/8/layout/hierarchy1"/>
    <dgm:cxn modelId="{0B096AF5-0B3F-3140-A517-44D22FE116CB}" type="presParOf" srcId="{7ADAE15D-6843-6144-BD80-FEA61CEBFEA1}" destId="{B1D21EBB-5009-2646-8BFE-F61BCC848370}" srcOrd="0" destOrd="0" presId="urn:microsoft.com/office/officeart/2005/8/layout/hierarchy1"/>
    <dgm:cxn modelId="{3BE61CD4-7C87-0D43-BAE9-A855FD24FA7A}" type="presParOf" srcId="{B1D21EBB-5009-2646-8BFE-F61BCC848370}" destId="{C0E7FB5C-C9B6-C049-BFB6-B56093E90A36}" srcOrd="0" destOrd="0" presId="urn:microsoft.com/office/officeart/2005/8/layout/hierarchy1"/>
    <dgm:cxn modelId="{706CF998-3A4D-864D-AFB3-9C0214127127}" type="presParOf" srcId="{B1D21EBB-5009-2646-8BFE-F61BCC848370}" destId="{C661E543-627A-904B-85A8-AAF12F8BF453}" srcOrd="1" destOrd="0" presId="urn:microsoft.com/office/officeart/2005/8/layout/hierarchy1"/>
    <dgm:cxn modelId="{1B5924F2-EAAF-8E4D-A73A-8A1BAC3CD9D9}" type="presParOf" srcId="{7ADAE15D-6843-6144-BD80-FEA61CEBFEA1}" destId="{1E7CD9E2-A06A-7C4A-BA79-53F62D47BA1C}" srcOrd="1" destOrd="0" presId="urn:microsoft.com/office/officeart/2005/8/layout/hierarchy1"/>
    <dgm:cxn modelId="{91629858-FCCD-1E44-B1BB-8439A0A92566}" type="presParOf" srcId="{D3DF7BD5-9CA9-CF45-871F-2AAA061CC1F3}" destId="{D2740764-13EB-3446-B3B0-68738DC94D9C}" srcOrd="2" destOrd="0" presId="urn:microsoft.com/office/officeart/2005/8/layout/hierarchy1"/>
    <dgm:cxn modelId="{F69A8936-A723-A744-9C08-827B33DA65E1}" type="presParOf" srcId="{D2740764-13EB-3446-B3B0-68738DC94D9C}" destId="{EF00393A-27C4-804B-8D3C-88E6900ADD99}" srcOrd="0" destOrd="0" presId="urn:microsoft.com/office/officeart/2005/8/layout/hierarchy1"/>
    <dgm:cxn modelId="{8CD662F9-1D01-204E-80E8-CBA9AAED11DE}" type="presParOf" srcId="{EF00393A-27C4-804B-8D3C-88E6900ADD99}" destId="{10BBCE7B-A6E1-0E46-BEAE-0D5DEE30B0C4}" srcOrd="0" destOrd="0" presId="urn:microsoft.com/office/officeart/2005/8/layout/hierarchy1"/>
    <dgm:cxn modelId="{408654C9-E2DE-A541-BED2-A2AA4E871D83}" type="presParOf" srcId="{EF00393A-27C4-804B-8D3C-88E6900ADD99}" destId="{7241B175-D631-144A-BD2A-48185AA266A5}" srcOrd="1" destOrd="0" presId="urn:microsoft.com/office/officeart/2005/8/layout/hierarchy1"/>
    <dgm:cxn modelId="{5D27CCA9-ED5D-2741-9871-7A38EAF77760}" type="presParOf" srcId="{D2740764-13EB-3446-B3B0-68738DC94D9C}" destId="{D657E02F-C84E-6945-B2E4-B947B9E10D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1302A-8ABF-984F-BD48-FB4A0347A8A9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1F1FD-C9BE-7F47-8653-2BE380DDB484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development tool</a:t>
          </a:r>
        </a:p>
      </dsp:txBody>
      <dsp:txXfrm>
        <a:off x="361379" y="885644"/>
        <a:ext cx="2682428" cy="1665515"/>
      </dsp:txXfrm>
    </dsp:sp>
    <dsp:sp modelId="{C0E7FB5C-C9B6-C049-BFB6-B56093E90A36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61E543-627A-904B-85A8-AAF12F8BF453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 place to save code</a:t>
          </a:r>
        </a:p>
      </dsp:txBody>
      <dsp:txXfrm>
        <a:off x="3766566" y="885644"/>
        <a:ext cx="2682428" cy="1665515"/>
      </dsp:txXfrm>
    </dsp:sp>
    <dsp:sp modelId="{10BBCE7B-A6E1-0E46-BEAE-0D5DEE30B0C4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1B175-D631-144A-BD2A-48185AA266A5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Access to other libraries and info</a:t>
          </a:r>
        </a:p>
      </dsp:txBody>
      <dsp:txXfrm>
        <a:off x="7171754" y="885644"/>
        <a:ext cx="2682428" cy="166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D46BD-528D-4B44-955C-1D852856EFF9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8470B-07DA-3B48-85E0-AA85C1458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4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Cheap, easy, “real computer” means it is more accessible</a:t>
            </a:r>
          </a:p>
          <a:p>
            <a:endParaRPr lang="en-US" dirty="0"/>
          </a:p>
          <a:p>
            <a:r>
              <a:rPr lang="en-US" dirty="0"/>
              <a:t>Not good for real-time situations and definitely not good at catching things with absolute timings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44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3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20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syntaxes and </a:t>
            </a:r>
            <a:r>
              <a:rPr lang="en-US" dirty="0" err="1"/>
              <a:t>etc</a:t>
            </a:r>
            <a:r>
              <a:rPr lang="en-US" dirty="0"/>
              <a:t>… all boil down to 4 things: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75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– do a LOT with a few lines of code</a:t>
            </a:r>
          </a:p>
          <a:p>
            <a:r>
              <a:rPr lang="en-US" dirty="0"/>
              <a:t>Terse – simple syntax and structure so less to type (good for lazy </a:t>
            </a:r>
            <a:r>
              <a:rPr lang="en-US" dirty="0" err="1"/>
              <a:t>devs</a:t>
            </a:r>
            <a:r>
              <a:rPr lang="en-US" dirty="0"/>
              <a:t> like me!)</a:t>
            </a:r>
          </a:p>
          <a:p>
            <a:r>
              <a:rPr lang="en-US" dirty="0"/>
              <a:t>Dynamically Typed – this means stuff changes during the code execution – this can be bad when you are learning, but will be so much easier later</a:t>
            </a:r>
          </a:p>
          <a:p>
            <a:r>
              <a:rPr lang="en-US" dirty="0"/>
              <a:t>Control Characters – there are very few unlike Java for example</a:t>
            </a:r>
          </a:p>
          <a:p>
            <a:r>
              <a:rPr lang="en-US" dirty="0"/>
              <a:t>Structure – STRICT on indenting and spaces/tabs and the use of them!!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DESIGNED TO GIVE YOU THE BASICS SO YOU CAN GO FURTHER ON YOUR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3 hours I will give you:</a:t>
            </a:r>
          </a:p>
          <a:p>
            <a:endParaRPr lang="en-US" dirty="0"/>
          </a:p>
          <a:p>
            <a:r>
              <a:rPr lang="en-US" dirty="0"/>
              <a:t>A crash course in EE</a:t>
            </a:r>
          </a:p>
          <a:p>
            <a:endParaRPr lang="en-US" dirty="0"/>
          </a:p>
          <a:p>
            <a:r>
              <a:rPr lang="en-US" dirty="0"/>
              <a:t>A basic developer course in Python</a:t>
            </a:r>
          </a:p>
          <a:p>
            <a:endParaRPr lang="en-US" dirty="0"/>
          </a:p>
          <a:p>
            <a:r>
              <a:rPr lang="en-US" dirty="0"/>
              <a:t>How to be a tinkerer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08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PRACTICAL DEVELOPMENT?</a:t>
            </a:r>
          </a:p>
          <a:p>
            <a:endParaRPr lang="en-US" dirty="0"/>
          </a:p>
          <a:p>
            <a:r>
              <a:rPr lang="en-US" dirty="0"/>
              <a:t>WHY THIS PROJECT?</a:t>
            </a:r>
          </a:p>
          <a:p>
            <a:endParaRPr lang="en-US" dirty="0"/>
          </a:p>
          <a:p>
            <a:r>
              <a:rPr lang="en-US" dirty="0"/>
              <a:t>WHERE DID THIS IDEA COME FROM?</a:t>
            </a:r>
          </a:p>
          <a:p>
            <a:endParaRPr lang="en-US" dirty="0"/>
          </a:p>
          <a:p>
            <a:r>
              <a:rPr lang="en-US" dirty="0"/>
              <a:t>Make sure to tell the story about your son being loud and wanting a way to influence his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07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1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85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89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17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0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164486-9153-8941-A10D-97BDD188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Intro to Practical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C5C48-F745-554F-9715-DE56D054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82FFFF"/>
                </a:solidFill>
              </a:rPr>
              <a:t>Making things with raspberry Pi and Python!</a:t>
            </a:r>
          </a:p>
        </p:txBody>
      </p:sp>
    </p:spTree>
    <p:extLst>
      <p:ext uri="{BB962C8B-B14F-4D97-AF65-F5344CB8AC3E}">
        <p14:creationId xmlns:p14="http://schemas.microsoft.com/office/powerpoint/2010/main" val="1714233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42C426-FCE7-4673-BC1D-7E7D3A5FD0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C239E5-48CB-4DB3-A778-3A01C488E9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DB7C5-B1DC-184C-A35A-A512B40C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636" y="321734"/>
            <a:ext cx="2054860" cy="2739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03DB0-5D5C-5C4F-884A-8B4E1993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315026" y="664210"/>
            <a:ext cx="2739814" cy="205486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1A3D77D-C276-6E49-A581-0BB8DE527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906" y="3796452"/>
            <a:ext cx="4117206" cy="2739814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450192-3830-4F04-A1C0-F684D80AB9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3C0FD-3026-EA47-B4FE-B2DB4118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Pick a Project first!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FA33DE-2DF8-45C1-B54E-D60E8BB8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Simplify your selection process</a:t>
            </a:r>
          </a:p>
          <a:p>
            <a:endParaRPr lang="en-US" sz="2300" dirty="0"/>
          </a:p>
          <a:p>
            <a:r>
              <a:rPr lang="en-US" sz="2300" dirty="0"/>
              <a:t>Helps you chose the right platform</a:t>
            </a:r>
          </a:p>
          <a:p>
            <a:endParaRPr lang="en-US" sz="2300" dirty="0"/>
          </a:p>
          <a:p>
            <a:r>
              <a:rPr lang="en-US" sz="2300" dirty="0"/>
              <a:t>Clarifies how to get to the end state</a:t>
            </a:r>
          </a:p>
        </p:txBody>
      </p:sp>
    </p:spTree>
    <p:extLst>
      <p:ext uri="{BB962C8B-B14F-4D97-AF65-F5344CB8AC3E}">
        <p14:creationId xmlns:p14="http://schemas.microsoft.com/office/powerpoint/2010/main" val="88457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Sensor</a:t>
            </a:r>
          </a:p>
          <a:p>
            <a:pPr lvl="1"/>
            <a:r>
              <a:rPr lang="en-US" sz="28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1915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Raspberry Pi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4056883" cy="4448768"/>
          </a:xfrm>
        </p:spPr>
        <p:txBody>
          <a:bodyPr>
            <a:normAutofit/>
          </a:bodyPr>
          <a:lstStyle/>
          <a:p>
            <a:r>
              <a:rPr lang="en-US" dirty="0"/>
              <a:t>Why Pi?</a:t>
            </a:r>
          </a:p>
          <a:p>
            <a:pPr lvl="1"/>
            <a:r>
              <a:rPr lang="en-US" dirty="0"/>
              <a:t>First to market</a:t>
            </a:r>
          </a:p>
          <a:p>
            <a:pPr lvl="1"/>
            <a:r>
              <a:rPr lang="en-US" dirty="0"/>
              <a:t>Small, light, and “good enough”</a:t>
            </a:r>
          </a:p>
          <a:p>
            <a:pPr lvl="1"/>
            <a:endParaRPr lang="en-US" dirty="0"/>
          </a:p>
          <a:p>
            <a:r>
              <a:rPr lang="en-US" dirty="0"/>
              <a:t>Why NOT Pi?</a:t>
            </a:r>
          </a:p>
          <a:p>
            <a:pPr lvl="1"/>
            <a:r>
              <a:rPr lang="en-US" dirty="0"/>
              <a:t>Speed</a:t>
            </a:r>
          </a:p>
          <a:p>
            <a:pPr lvl="1"/>
            <a:r>
              <a:rPr lang="en-US" dirty="0"/>
              <a:t>Overhead</a:t>
            </a:r>
          </a:p>
          <a:p>
            <a:pPr lvl="1"/>
            <a:r>
              <a:rPr lang="en-US" dirty="0"/>
              <a:t>Power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82122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377AB-494F-F94F-83EE-FD263E9F9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057" y="3308106"/>
            <a:ext cx="7896412" cy="2875639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11" y="2249487"/>
            <a:ext cx="3599907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Sensor pinout: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VCC = power IN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GND = power OUT (Ground)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Out(put) = signal out</a:t>
            </a:r>
          </a:p>
          <a:p>
            <a:r>
              <a:rPr lang="en-US" dirty="0">
                <a:solidFill>
                  <a:srgbClr val="FFFFFF"/>
                </a:solidFill>
              </a:rPr>
              <a:t>Sometimes you get: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A0 = Analog output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D0 = Digital output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3F840A-8249-4445-B0FF-4F40B9CBFE2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25" y="233954"/>
            <a:ext cx="4270665" cy="24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5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5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6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D77DF-D603-5C48-94C2-672C9B759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" r="4348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3668486"/>
            <a:ext cx="3281004" cy="9361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KISS – keep it simple, son!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4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1576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9636054-8421-D842-A892-03FD072D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35" y="23283"/>
            <a:ext cx="6820430" cy="682043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minutes to RECOVER!</a:t>
            </a:r>
          </a:p>
        </p:txBody>
      </p:sp>
    </p:spTree>
    <p:extLst>
      <p:ext uri="{BB962C8B-B14F-4D97-AF65-F5344CB8AC3E}">
        <p14:creationId xmlns:p14="http://schemas.microsoft.com/office/powerpoint/2010/main" val="3416664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E6EFF-83FD-8B46-8A8D-A29CDE5CB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2775880"/>
            <a:ext cx="4689234" cy="24968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519DB-929B-8D42-B3C6-F299B1AC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before we begin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8257-F1D5-9444-A84F-9998F2D3A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Logistics and important info</a:t>
            </a:r>
          </a:p>
          <a:p>
            <a:endParaRPr lang="en-US" dirty="0"/>
          </a:p>
          <a:p>
            <a:r>
              <a:rPr lang="en-US" dirty="0"/>
              <a:t>Introductions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What do you want to learn today?</a:t>
            </a:r>
          </a:p>
          <a:p>
            <a:pPr lvl="1"/>
            <a:r>
              <a:rPr lang="en-US" dirty="0"/>
              <a:t>What is the last book you read?</a:t>
            </a:r>
          </a:p>
        </p:txBody>
      </p:sp>
    </p:spTree>
    <p:extLst>
      <p:ext uri="{BB962C8B-B14F-4D97-AF65-F5344CB8AC3E}">
        <p14:creationId xmlns:p14="http://schemas.microsoft.com/office/powerpoint/2010/main" val="14354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more minutes to celebrate!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A61AF-3B6F-CF43-AF8E-527223B9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96" y="1408606"/>
            <a:ext cx="7378357" cy="41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9800-E606-0F48-B483-BA8E9D94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power!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C0AD-A578-0B4F-AFB0-F4C0A166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294" y="1839166"/>
            <a:ext cx="5847450" cy="3541714"/>
          </a:xfrm>
        </p:spPr>
        <p:txBody>
          <a:bodyPr>
            <a:normAutofit/>
          </a:bodyPr>
          <a:lstStyle/>
          <a:p>
            <a:r>
              <a:rPr lang="en-US" sz="2800" dirty="0"/>
              <a:t>How do we “build” software?</a:t>
            </a:r>
          </a:p>
          <a:p>
            <a:endParaRPr lang="en-US" sz="2800" dirty="0"/>
          </a:p>
          <a:p>
            <a:r>
              <a:rPr lang="en-US" sz="2800" dirty="0"/>
              <a:t>What are the resources you need?</a:t>
            </a:r>
          </a:p>
          <a:p>
            <a:endParaRPr lang="en-US" sz="2800" dirty="0"/>
          </a:p>
          <a:p>
            <a:r>
              <a:rPr lang="en-US" sz="2800" dirty="0"/>
              <a:t>Keeping track of code?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D817-8E56-3148-B33E-DA63AB51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27" y="858665"/>
            <a:ext cx="3577881" cy="3161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19FFF-34F9-9E44-99DF-72FED0D3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99" y="0"/>
            <a:ext cx="1626824" cy="6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416E3-221E-054D-B1F4-4B19FE9A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859367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Software BASICS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F827B3-9A96-42E5-8441-209C6E06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6"/>
            <a:ext cx="3957732" cy="4370389"/>
          </a:xfrm>
        </p:spPr>
        <p:txBody>
          <a:bodyPr>
            <a:noAutofit/>
          </a:bodyPr>
          <a:lstStyle/>
          <a:p>
            <a:r>
              <a:rPr lang="en-US" sz="2800" dirty="0"/>
              <a:t>Variables</a:t>
            </a:r>
          </a:p>
          <a:p>
            <a:endParaRPr lang="en-US" sz="2800" dirty="0"/>
          </a:p>
          <a:p>
            <a:r>
              <a:rPr lang="en-US" sz="2800" dirty="0"/>
              <a:t>Functions</a:t>
            </a:r>
          </a:p>
          <a:p>
            <a:endParaRPr lang="en-US" sz="2800" dirty="0"/>
          </a:p>
          <a:p>
            <a:r>
              <a:rPr lang="en-US" sz="2800" dirty="0"/>
              <a:t>Inputs</a:t>
            </a:r>
          </a:p>
          <a:p>
            <a:endParaRPr lang="en-US" sz="2800" dirty="0"/>
          </a:p>
          <a:p>
            <a:r>
              <a:rPr lang="en-US" sz="2800" dirty="0"/>
              <a:t>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2F872B-0896-5945-B599-B016ED4F7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27" r="-1" b="560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0" y="-147026"/>
            <a:ext cx="9905998" cy="1478570"/>
          </a:xfrm>
        </p:spPr>
        <p:txBody>
          <a:bodyPr/>
          <a:lstStyle/>
          <a:p>
            <a:r>
              <a:rPr lang="en-US" dirty="0"/>
              <a:t>Why Python?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DD585-E4D8-134C-B7BF-FC81E1639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439" y="1073889"/>
            <a:ext cx="5605947" cy="349811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42D803-738E-0E45-A25B-D7E526A9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29" y="0"/>
            <a:ext cx="604157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54AD3-CD81-2146-B41E-50DCFA75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162" y="4802315"/>
            <a:ext cx="2984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A0030A-B395-924E-8808-5C92B663A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" r="3" b="3"/>
          <a:stretch/>
        </p:blipFill>
        <p:spPr>
          <a:xfrm>
            <a:off x="6328065" y="3492821"/>
            <a:ext cx="4696352" cy="3205496"/>
          </a:xfrm>
          <a:custGeom>
            <a:avLst/>
            <a:gdLst>
              <a:gd name="connsiteX0" fmla="*/ 0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171405 h 2337870"/>
              <a:gd name="connsiteX3" fmla="*/ 3258734 w 3425199"/>
              <a:gd name="connsiteY3" fmla="*/ 2337870 h 2337870"/>
              <a:gd name="connsiteX4" fmla="*/ 0 w 3425199"/>
              <a:gd name="connsiteY4" fmla="*/ 233787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4B5B2-35A3-9844-BB82-E7AFC5FB99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5" r="5498" b="-3"/>
          <a:stretch/>
        </p:blipFill>
        <p:spPr>
          <a:xfrm>
            <a:off x="6328064" y="125608"/>
            <a:ext cx="4696352" cy="3205496"/>
          </a:xfrm>
          <a:custGeom>
            <a:avLst/>
            <a:gdLst>
              <a:gd name="connsiteX0" fmla="*/ 166465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337870 h 2337870"/>
              <a:gd name="connsiteX3" fmla="*/ 0 w 3425199"/>
              <a:gd name="connsiteY3" fmla="*/ 2337870 h 2337870"/>
              <a:gd name="connsiteX4" fmla="*/ 0 w 3425199"/>
              <a:gd name="connsiteY4" fmla="*/ 166465 h 2337870"/>
              <a:gd name="connsiteX5" fmla="*/ 166465 w 3425199"/>
              <a:gd name="connsiteY5" fmla="*/ 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9E1BE-DA8E-1542-908C-45720911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/>
              <a:t>AS regards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FC70-EA53-5547-A387-AECF2003C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Compact</a:t>
            </a:r>
          </a:p>
          <a:p>
            <a:r>
              <a:rPr lang="en-US" dirty="0"/>
              <a:t>Terse</a:t>
            </a:r>
          </a:p>
          <a:p>
            <a:r>
              <a:rPr lang="en-US" dirty="0"/>
              <a:t>Dynamically Typed</a:t>
            </a:r>
          </a:p>
          <a:p>
            <a:r>
              <a:rPr lang="en-US" dirty="0"/>
              <a:t>Control Characters</a:t>
            </a:r>
          </a:p>
          <a:p>
            <a:r>
              <a:rPr lang="en-US" dirty="0"/>
              <a:t>Structure (Indentation)</a:t>
            </a:r>
          </a:p>
        </p:txBody>
      </p:sp>
    </p:spTree>
    <p:extLst>
      <p:ext uri="{BB962C8B-B14F-4D97-AF65-F5344CB8AC3E}">
        <p14:creationId xmlns:p14="http://schemas.microsoft.com/office/powerpoint/2010/main" val="36488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D9975-07D9-9541-AB33-DFF95B6B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46" y="3582141"/>
            <a:ext cx="4635583" cy="209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972B5-E686-2F4A-AAAA-BAB30DD2A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524"/>
          <a:stretch/>
        </p:blipFill>
        <p:spPr>
          <a:xfrm>
            <a:off x="1124346" y="1244310"/>
            <a:ext cx="4635583" cy="1901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0CD71-70D5-1F4F-8493-FBD643FB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Other </a:t>
            </a:r>
            <a:r>
              <a:rPr lang="en-US" dirty="0" err="1"/>
              <a:t>Py</a:t>
            </a:r>
            <a:r>
              <a:rPr lang="en-US" dirty="0"/>
              <a:t>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66AEC-A5D6-6349-B36E-6A74FB828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8" y="2097088"/>
            <a:ext cx="4747088" cy="384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try and except blocks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Suites (if statements are suites)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File extension is .</a:t>
            </a:r>
            <a:r>
              <a:rPr lang="en-US" dirty="0" err="1"/>
              <a:t>py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COMMENTS! # for starting a comment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2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811E-A4F8-8E4E-9624-B11AAD8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Getting started with writing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514CCF-9C9E-4A3E-8265-09B23DCB2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61011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17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AFED6-EEE2-6E46-A030-8414AD1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22" y="2236615"/>
            <a:ext cx="3435059" cy="901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5EC42-6A81-974E-8A5A-0E36303F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7" y="3451787"/>
            <a:ext cx="4065888" cy="105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F565C-A80F-EB44-8E06-202BABF9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99" y="3410093"/>
            <a:ext cx="1822339" cy="1822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F4C60-79C2-0249-AE9E-D1DF81C0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963" y="636781"/>
            <a:ext cx="4063159" cy="265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4610-72C8-2C41-9282-EB2D96360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97" y="636782"/>
            <a:ext cx="4226167" cy="265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C5E4D-182A-474B-81F0-4593860D6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122" y="636780"/>
            <a:ext cx="3487932" cy="144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68CE1-76BD-4E4E-BE9E-E2B920E11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97" y="4663642"/>
            <a:ext cx="1139276" cy="1119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5B70E-2646-964A-88AF-719443F8D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169" y="4698530"/>
            <a:ext cx="2787604" cy="655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66DA9-B2DF-DF4A-9AAD-85444AC6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22" y="3410094"/>
            <a:ext cx="1712169" cy="171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C5685-7F6F-AD4F-91EC-A96A4BE33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539" y="3410093"/>
            <a:ext cx="1358865" cy="1712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04F17-A3C8-3E4C-8BD5-44C4BBB8D7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314" y="3410092"/>
            <a:ext cx="1538182" cy="18458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9B3BA2-1834-004F-AC73-171AD5CFA1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398" y="5349063"/>
            <a:ext cx="2773071" cy="14130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92C792-E49F-7548-B1F8-8B88B19DE51A}"/>
              </a:ext>
            </a:extLst>
          </p:cNvPr>
          <p:cNvSpPr txBox="1"/>
          <p:nvPr/>
        </p:nvSpPr>
        <p:spPr>
          <a:xfrm>
            <a:off x="250797" y="95003"/>
            <a:ext cx="422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TOOL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120FC-D7A8-5C49-974B-FF2D0639D25B}"/>
              </a:ext>
            </a:extLst>
          </p:cNvPr>
          <p:cNvSpPr txBox="1"/>
          <p:nvPr/>
        </p:nvSpPr>
        <p:spPr>
          <a:xfrm>
            <a:off x="4476962" y="104282"/>
            <a:ext cx="406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PLACE TO PUT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3BFCF-0F9C-8D49-9099-9AE25DFEFC1D}"/>
              </a:ext>
            </a:extLst>
          </p:cNvPr>
          <p:cNvSpPr txBox="1"/>
          <p:nvPr/>
        </p:nvSpPr>
        <p:spPr>
          <a:xfrm>
            <a:off x="8540121" y="113559"/>
            <a:ext cx="348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05970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FD6327F-A17E-444E-9F0E-D188FB04F97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8FCC494F-B56D-44C2-8AB5-150844F0B1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BBD23A86-FDF3-481B-B938-ABA3AD0C00F5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668AA93-FF4C-442A-BDA4-3ABA58BB431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997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9D2A75A0-F53A-4BFE-BC75-A4A9213166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B7484787-FA1A-4297-A049-A02062525E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19D612E4-C482-45A5-82F3-A507C782CD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1C9921F5-620D-42EC-A644-C5FB67AD841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C66A12DA-CAED-4D4F-AC9C-9BEB6E2611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7FF02F74-784E-4018-894E-F6416D62F2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CD09A278-0900-48E4-A655-ED239B7F59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66D5B183-F58E-43EA-9564-FD89A25549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05ED2B71-6EF1-497E-AE32-EBE12A020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916DF4A5-6935-4EBF-9920-20B77FCDA4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263CF0FC-1C83-4150-9A33-751BE675C5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8EC721E5-6BBE-425F-9931-796D6D4A7A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5F3D2DE7-5D99-4708-80D7-C188B461364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9534E9C8-EB97-48DD-B391-03F25856AF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6E58EB65-EFB3-4839-9764-6C26B171FA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DC1A6D87-BC51-47C4-BE48-DB1C388F901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9DEB295F-EB07-46CB-B820-DEBF8D666A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232B6FDE-0554-4884-BB52-E6E7A2B81F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33F8E016-C586-4EFA-86BF-462ECDB1650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C7D92C65-152F-4576-8818-550CA58F89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CFE7DE4D-564E-4D13-B9F9-D65F5CC80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AE3A2869-5F16-470A-B1F1-6225D31CD9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4B1F1F82-B05C-4E83-9F9D-58021D5F7A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198EA033-EC8F-4A04-B8B7-01399CAA94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C4C064B6-B7E5-4C63-BBBA-1BDBA177FE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D12E7091-5132-4D00-B9FF-0E5D3ED16F4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ED59EFA6-EA26-4CB4-BB3D-1AF25FF761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3FCC2BA9-F8FC-4DF2-B092-F89F9A0D6C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40634440-FA47-44BB-B877-85BC9BF75A6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77E82A3B-6AE8-45BD-A4DF-090A0A5F40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DAEF1C3-2875-46BE-9073-7BF2E26407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42B4F80E-3597-44E0-8789-6D706BD422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5A3A41A8-43D9-466C-AEE5-0DD65327B1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E96B4C54-8148-4AE4-A83B-AAE2D33B8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67C8ED3D-2017-4E54-9A47-5AA88C3C5D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8D13B589-B313-490B-A2CD-AF71FC1209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060B523E-FA70-41C7-BB23-F025EA611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EDD0E0A-0C0F-4720-AAE9-83B0B9716B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86895091-4200-4C53-BAFB-E2AA4451FD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9440D2A0-1CEC-425A-94A1-A74CF84720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6149F885-C0DE-4A04-926A-38177FDE435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98D23148-4030-4494-9598-4FA6BEE695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F455ED10-5E0A-49EF-B298-58CC5CA0FF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9F346543-3989-4AA1-89F6-7B037A319A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D17ADD78-75AB-4500-8C1D-43031123AC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F27490AC-9C23-498A-945C-F24660CCD2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E6B6981B-6130-41E6-80F5-8F391B0070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5363ACD6-75A6-4C29-A510-F478987A6B7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25A23B0F-E150-4E94-BCEF-DC2181B845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121C8C5B-6C26-4529-B72F-3B19A4F6FB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F6E7899C-BE8F-4093-B963-C7440D5FB46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3431B89A-E9CD-4CD6-AB67-CB1424C63B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5BC220CB-1AD8-45EB-BAAC-175DD97C3E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FAEFE86D-20E4-43C8-A7A3-B5E2C4E773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E4ECE8F-124D-4888-8130-D9515CCFE9D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F9D960DE-EB67-4162-B66C-6E43B9E106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E2238BEA-92E9-42ED-A772-76C310F429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C376E765-7D5C-4DFB-8431-AB15352DC8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258D295C-264A-486F-8304-BD2B403C946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9A6E9A0-6FD8-4D0E-816F-90BCB86C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124D857F-019C-4CE8-AA49-243434FE8E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2CF9855-F333-45B8-B42D-408BB07FE9A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37C320C7-EF0F-42F3-BF6E-CDA7E50CBA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A3B6E684-CFDE-4A8D-BF88-AC7980AABE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03A57975-E821-43F6-AEAD-24719DC9D71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1F9D2BA-3DC6-4825-A1E3-AE8A2570BB5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9202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96DDB51-12CA-4199-98E5-5D97649FE5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IT’s Coding time!</a:t>
            </a:r>
          </a:p>
        </p:txBody>
      </p:sp>
    </p:spTree>
    <p:extLst>
      <p:ext uri="{BB962C8B-B14F-4D97-AF65-F5344CB8AC3E}">
        <p14:creationId xmlns:p14="http://schemas.microsoft.com/office/powerpoint/2010/main" val="84655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148E3-FB78-DD43-A5E8-06A31A67C0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6" r="9167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5D2CA-1668-E740-A0AC-65EDA722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What will you get out of today’s session?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1D43C-BA54-A84D-B196-54C97F61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666" y="3602038"/>
            <a:ext cx="3500301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tx2"/>
                </a:solidFill>
              </a:rPr>
              <a:t>Just enough to be </a:t>
            </a:r>
            <a:r>
              <a:rPr lang="en-US" sz="1800" strike="sngStrike" cap="all" dirty="0">
                <a:solidFill>
                  <a:schemeClr val="tx2"/>
                </a:solidFill>
              </a:rPr>
              <a:t>dangerous </a:t>
            </a:r>
            <a:r>
              <a:rPr lang="en-US" sz="1800" cap="all" dirty="0">
                <a:solidFill>
                  <a:schemeClr val="tx2"/>
                </a:solidFill>
              </a:rPr>
              <a:t>CURIOUS and do more!</a:t>
            </a:r>
            <a:endParaRPr lang="en-US" sz="1800" strike="sngStrike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9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1">
            <a:extLst>
              <a:ext uri="{FF2B5EF4-FFF2-40B4-BE49-F238E27FC236}">
                <a16:creationId xmlns:a16="http://schemas.microsoft.com/office/drawing/2014/main" id="{7724E58A-1913-AA4A-B5C1-AD72282E0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2703"/>
          <a:stretch/>
        </p:blipFill>
        <p:spPr>
          <a:xfrm>
            <a:off x="6096000" y="1630284"/>
            <a:ext cx="5456279" cy="35724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2C09C8-4D65-344F-8DC4-74A0F05A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What’s next?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DC6274-50FC-8A42-9DEC-16B3E68F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7760"/>
            <a:ext cx="4459287" cy="3965046"/>
          </a:xfrm>
        </p:spPr>
        <p:txBody>
          <a:bodyPr>
            <a:noAutofit/>
          </a:bodyPr>
          <a:lstStyle/>
          <a:p>
            <a:r>
              <a:rPr lang="en-US" sz="2000" dirty="0"/>
              <a:t>You have just taken the ”gateway drug” of making</a:t>
            </a:r>
          </a:p>
          <a:p>
            <a:endParaRPr lang="en-US" sz="2000" dirty="0"/>
          </a:p>
          <a:p>
            <a:r>
              <a:rPr lang="en-US" sz="2000" dirty="0"/>
              <a:t>Now your little oven will start to trigger new ideas and things you want to add</a:t>
            </a:r>
          </a:p>
          <a:p>
            <a:endParaRPr lang="en-US" sz="2000" dirty="0"/>
          </a:p>
          <a:p>
            <a:r>
              <a:rPr lang="en-US" sz="2000" dirty="0"/>
              <a:t>Soon you will have a fancy brick oven!</a:t>
            </a:r>
          </a:p>
          <a:p>
            <a:endParaRPr lang="en-US" sz="2000" dirty="0"/>
          </a:p>
          <a:p>
            <a:r>
              <a:rPr lang="en-US" sz="2000" dirty="0"/>
              <a:t>And your amazon order history will look like this: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CD0D45D-374F-564C-B668-547E67F2B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611" y="-843526"/>
            <a:ext cx="5960125" cy="82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F47FD6-6768-E440-8000-7B809781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3F5C6EE-A34D-734D-879E-70DE49AD21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404" b="2040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AD275D-61FB-944F-A8A9-69648052A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You’re officially an </a:t>
            </a:r>
            <a:r>
              <a:rPr lang="en-US" dirty="0" err="1"/>
              <a:t>IoT</a:t>
            </a:r>
            <a:r>
              <a:rPr lang="en-US" dirty="0"/>
              <a:t> Developer! Don’t forget to come get your Sticker!!</a:t>
            </a:r>
          </a:p>
        </p:txBody>
      </p:sp>
    </p:spTree>
    <p:extLst>
      <p:ext uri="{BB962C8B-B14F-4D97-AF65-F5344CB8AC3E}">
        <p14:creationId xmlns:p14="http://schemas.microsoft.com/office/powerpoint/2010/main" val="9070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4045D91-0D93-8040-8647-B29F7A3F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60231"/>
            <a:ext cx="6844045" cy="513303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1BDF48-C6CE-4D47-989B-8A03EE44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94" y="132742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 we do Q and 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93416C-8B7C-4278-8001-A72171A4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70" y="1720850"/>
            <a:ext cx="3304732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Disassemble your circuits</a:t>
            </a:r>
          </a:p>
          <a:p>
            <a:r>
              <a:rPr lang="en-US" dirty="0">
                <a:solidFill>
                  <a:srgbClr val="FFFFFF"/>
                </a:solidFill>
              </a:rPr>
              <a:t>Put the parts in the baggie</a:t>
            </a:r>
          </a:p>
          <a:p>
            <a:r>
              <a:rPr lang="en-US" dirty="0">
                <a:solidFill>
                  <a:srgbClr val="FFFFFF"/>
                </a:solidFill>
              </a:rPr>
              <a:t>Put everything back in the box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97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BE237-7721-6146-8245-2BD2F790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1082673"/>
            <a:ext cx="3237717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Some resources for you And a Favor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A582-99FD-A646-985F-45FC988E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Official Resources:</a:t>
            </a:r>
          </a:p>
          <a:p>
            <a:r>
              <a:rPr lang="en-US" sz="1800" dirty="0" err="1"/>
              <a:t>Raspberypi.org</a:t>
            </a:r>
            <a:endParaRPr lang="en-US" sz="1800" dirty="0"/>
          </a:p>
          <a:p>
            <a:r>
              <a:rPr lang="en-US" sz="1800" dirty="0" err="1"/>
              <a:t>Python.org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Other Resources:</a:t>
            </a:r>
          </a:p>
          <a:p>
            <a:r>
              <a:rPr lang="en-US" sz="1800" dirty="0" err="1"/>
              <a:t>Youtube</a:t>
            </a:r>
            <a:r>
              <a:rPr lang="en-US" sz="1800" dirty="0"/>
              <a:t>! </a:t>
            </a:r>
            <a:r>
              <a:rPr lang="en-US" sz="1800" dirty="0" err="1"/>
              <a:t>Instructables</a:t>
            </a:r>
            <a:r>
              <a:rPr lang="en-US" sz="1800" dirty="0"/>
              <a:t>! Amazon!</a:t>
            </a:r>
          </a:p>
          <a:p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ChrisHarrold</a:t>
            </a:r>
            <a:endParaRPr lang="en-US" sz="1800" dirty="0"/>
          </a:p>
          <a:p>
            <a:r>
              <a:rPr lang="en-US" sz="1800" dirty="0"/>
              <a:t>@charrold303 @</a:t>
            </a:r>
            <a:r>
              <a:rPr lang="en-US" sz="1800" dirty="0" err="1"/>
              <a:t>codecoffeeyvr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/>
              <a:t>A Favor: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bit.ly</a:t>
            </a:r>
            <a:r>
              <a:rPr lang="en-US" sz="1800" dirty="0"/>
              <a:t>/</a:t>
            </a:r>
            <a:r>
              <a:rPr lang="en-US" sz="1800" dirty="0" err="1"/>
              <a:t>charrold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F7A6FE-C1DF-DF40-BF00-65E98532788C}"/>
              </a:ext>
            </a:extLst>
          </p:cNvPr>
          <p:cNvSpPr/>
          <p:nvPr/>
        </p:nvSpPr>
        <p:spPr>
          <a:xfrm>
            <a:off x="4905651" y="4481513"/>
            <a:ext cx="3105740" cy="1389351"/>
          </a:xfrm>
          <a:prstGeom prst="ellipse">
            <a:avLst/>
          </a:prstGeom>
          <a:noFill/>
          <a:ln w="412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FEA84350-EA09-3F4C-BABA-02E2F72FFA71}"/>
              </a:ext>
            </a:extLst>
          </p:cNvPr>
          <p:cNvSpPr/>
          <p:nvPr/>
        </p:nvSpPr>
        <p:spPr>
          <a:xfrm>
            <a:off x="8064060" y="494188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Arrow 49">
            <a:extLst>
              <a:ext uri="{FF2B5EF4-FFF2-40B4-BE49-F238E27FC236}">
                <a16:creationId xmlns:a16="http://schemas.microsoft.com/office/drawing/2014/main" id="{19C5B8F5-33EC-064F-AF3A-995A51DA59BD}"/>
              </a:ext>
            </a:extLst>
          </p:cNvPr>
          <p:cNvSpPr/>
          <p:nvPr/>
        </p:nvSpPr>
        <p:spPr>
          <a:xfrm rot="9352082">
            <a:off x="3838164" y="5418821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Arrow 51">
            <a:extLst>
              <a:ext uri="{FF2B5EF4-FFF2-40B4-BE49-F238E27FC236}">
                <a16:creationId xmlns:a16="http://schemas.microsoft.com/office/drawing/2014/main" id="{DBD52A97-9677-9B43-9EC9-F603A4C10C7A}"/>
              </a:ext>
            </a:extLst>
          </p:cNvPr>
          <p:cNvSpPr/>
          <p:nvPr/>
        </p:nvSpPr>
        <p:spPr>
          <a:xfrm rot="2765748">
            <a:off x="7251297" y="596500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237403D4-0CE9-3847-953B-EDAB7B7D7970}"/>
              </a:ext>
            </a:extLst>
          </p:cNvPr>
          <p:cNvSpPr/>
          <p:nvPr/>
        </p:nvSpPr>
        <p:spPr>
          <a:xfrm rot="7258735">
            <a:off x="4451790" y="5965008"/>
            <a:ext cx="1129553" cy="4953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6" presetClass="emph" presetSubtype="0" repeatCount="5000" autoRev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5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872A0B-8668-4500-9509-EAA581B26C2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0590EE-5428-41AA-95B2-96FCC1CE67A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5262F1-FE33-2249-AEA9-BE6436CA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5342981" cy="1478570"/>
          </a:xfrm>
        </p:spPr>
        <p:txBody>
          <a:bodyPr>
            <a:normAutofit/>
          </a:bodyPr>
          <a:lstStyle/>
          <a:p>
            <a:r>
              <a:rPr lang="en-US" dirty="0"/>
              <a:t>What *are* we doing?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E13DE3-0A7C-4803-9F1C-34CBD706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6"/>
            <a:ext cx="5504876" cy="4370389"/>
          </a:xfrm>
        </p:spPr>
        <p:txBody>
          <a:bodyPr>
            <a:noAutofit/>
          </a:bodyPr>
          <a:lstStyle/>
          <a:p>
            <a:r>
              <a:rPr lang="en-US" sz="2800" dirty="0"/>
              <a:t>Electrical Engineering 50</a:t>
            </a:r>
          </a:p>
          <a:p>
            <a:endParaRPr lang="en-US" sz="2800" dirty="0"/>
          </a:p>
          <a:p>
            <a:r>
              <a:rPr lang="en-US" sz="2800" dirty="0"/>
              <a:t>Basic Python 100</a:t>
            </a:r>
          </a:p>
          <a:p>
            <a:endParaRPr lang="en-US" sz="2800" dirty="0"/>
          </a:p>
          <a:p>
            <a:r>
              <a:rPr lang="en-US" sz="2800" dirty="0"/>
              <a:t>Fundamentals of IoT</a:t>
            </a:r>
          </a:p>
          <a:p>
            <a:endParaRPr lang="en-US" sz="2800" dirty="0"/>
          </a:p>
          <a:p>
            <a:r>
              <a:rPr lang="en-US" sz="2800" dirty="0"/>
              <a:t>Making! Hacking! Developing!</a:t>
            </a:r>
          </a:p>
          <a:p>
            <a:endParaRPr lang="en-US" sz="2800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C6CB249-C880-5348-9AE2-AEB64CCCAD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884C7-5604-1D44-9406-BE36482DF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5" y="920"/>
            <a:ext cx="605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AF043-9262-F948-99DC-34D199E24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285" y="1520328"/>
            <a:ext cx="8024917" cy="381183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01C4C0-7ED2-1C4A-917E-28C25E84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Practical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C29D-117D-D849-B9DD-C6EA98454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“practical” development?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Physical confirmation of logical creations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The “aha” moment</a:t>
            </a:r>
          </a:p>
        </p:txBody>
      </p:sp>
    </p:spTree>
    <p:extLst>
      <p:ext uri="{BB962C8B-B14F-4D97-AF65-F5344CB8AC3E}">
        <p14:creationId xmlns:p14="http://schemas.microsoft.com/office/powerpoint/2010/main" val="62439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10577EC-7EE2-46B1-8DD2-8A9106DDFD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EF3C28CA-031B-422A-96C3-2D84932F94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5D51FDD-E884-401F-B1CB-86803C0D5251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296F37-D1F8-424C-A677-B849EA444C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0BB95EFA-7209-42D0-8DF6-2EBCED42D03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1D17814-4B1A-47DD-AEF8-F784A6C4CD1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08A3080E-4C7E-4B3A-8FED-9670DFD82D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82844FF0-1965-48DD-8529-5509143D363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2A75C92-7C8F-41AA-8F1B-7A002C6E00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CF23AC46-6A7A-493B-B946-0E1F20C020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CAD8585-6B37-44DE-BE6F-E347192B4E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97FD1FC4-69FE-4B2E-9B28-EEBB5542CCC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B52C8822-AD7B-401E-ADB8-5E265D3074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356164D5-203A-4F34-86A1-BCAC35CE92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E422AE15-FA78-4EDE-9639-213D7AE5D8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9A5B8C4A-6BC7-4D66-8ABD-335536453D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259948CA-71EC-4DEB-A1F8-4F0710635B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92DCFE0E-AC42-4AF3-BDDB-C0297F0F6D1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D4A8BCC-92A2-42B2-91B7-90E2E6BBC3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AA7CE116-6CDF-493A-8321-2B042316C9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82CD25D8-4135-4255-A78E-AA5AB3E1A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2C062211-AB98-4B20-85A0-4E9C793D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A0C053DA-EE85-481C-9345-7AA1ADEB5C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DF422E8B-03A5-4EE8-B5A5-ACA2D71FB62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DC9D9DDE-4FB7-45D2-A2A2-83BF6190EF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BB4919C4-F979-4DDE-A77E-2ECEF08323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8E8CB9E0-6622-465E-BA34-A2769F29D1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5E4339E5-CFA1-49F9-B645-D7CA9C73ED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4EF38D75-CAF3-49F9-AB35-FAA4483B7E0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6F7B9E6D-CD35-47A8-86B4-E09442434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C118442F-D105-47D4-9998-29C75A2E5D7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F117FF6E-0EC3-4705-B1ED-6603A03D63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33">
              <a:extLst>
                <a:ext uri="{FF2B5EF4-FFF2-40B4-BE49-F238E27FC236}">
                  <a16:creationId xmlns:a16="http://schemas.microsoft.com/office/drawing/2014/main" id="{4695840E-6CD7-4504-950F-842DA5AA440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D356A20F-3755-473B-83EC-4525DAA5C4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A88E066C-4078-401F-9729-FFF3BC7E6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E303A03C-A10D-4441-8EB5-A0460AD619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D7358AB9-65DC-41F0-9B11-F7D2DB2D36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567A3200-1F08-4532-8225-C8C9ECEC069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3880F181-7A3D-40AE-A121-3508641EB7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FC1DA809-B98F-473F-9BBD-FB4112A0D7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87742B53-3B3E-498C-8080-55D9B5E560F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82F87059-B454-4F9A-B25F-304846686E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02535E62-9388-469B-B2AB-778356FDAC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C1F19842-CD2D-4BA6-8AA4-E0E1AC31B3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45">
              <a:extLst>
                <a:ext uri="{FF2B5EF4-FFF2-40B4-BE49-F238E27FC236}">
                  <a16:creationId xmlns:a16="http://schemas.microsoft.com/office/drawing/2014/main" id="{69892C92-6F48-4DAB-90E4-A5BB552CC26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8D79CE14-6B80-44D9-A391-8860716930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DB867986-D503-42D0-8861-AECD27D5EE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CA34B4BE-4DE1-4CE8-B3BB-53030B7703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E391E874-7F0A-476F-94D8-621EC0D5F1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4858006C-F0E0-419B-B028-88CF97B214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041C04E3-9BA9-4168-BAC8-4CE7DBF69B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AC0BCA37-4634-4A88-AF87-F3D726CDD8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D22672B4-CD8F-4367-89CD-C06DDB60C9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32AA720A-D72F-4385-82AD-AD206873C6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4FCE5D4B-D0D8-484C-A95E-B6470BD92A9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085F7938-80B4-4C8B-887A-B833796AFB1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125734D1-B58F-490E-A6BD-520CE980D2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50FB41A2-3F97-48F3-AE2F-72CCA897BF1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EA4E113-0C46-4C0E-8C56-E422CD6B6DB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29200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CB99885-A074-4CE1-B132-1863A58BE33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3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385F952-01EE-477B-9807-F2C73CCB483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42076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1F3B98F-2816-43A1-9B63-04EDBA5231A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618518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32" y="2250281"/>
            <a:ext cx="3580522" cy="4191001"/>
          </a:xfrm>
        </p:spPr>
        <p:txBody>
          <a:bodyPr>
            <a:noAutofit/>
          </a:bodyPr>
          <a:lstStyle/>
          <a:p>
            <a:r>
              <a:rPr lang="en-US" dirty="0"/>
              <a:t>Software errors are “soft”</a:t>
            </a:r>
          </a:p>
          <a:p>
            <a:endParaRPr lang="en-US" dirty="0"/>
          </a:p>
          <a:p>
            <a:r>
              <a:rPr lang="en-US" dirty="0"/>
              <a:t>Hardware errors on the other hand….</a:t>
            </a:r>
          </a:p>
          <a:p>
            <a:endParaRPr lang="en-US" dirty="0"/>
          </a:p>
          <a:p>
            <a:r>
              <a:rPr lang="en-US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4499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742C426-FCE7-4673-BC1D-7E7D3A5FD0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0C239E5-48CB-4DB3-A778-3A01C488E9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D450192-3830-4F04-A1C0-F684D80AB9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9955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Pi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8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9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12173</TotalTime>
  <Words>1029</Words>
  <Application>Microsoft Macintosh PowerPoint</Application>
  <PresentationFormat>Widescreen</PresentationFormat>
  <Paragraphs>246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Trebuchet MS</vt:lpstr>
      <vt:lpstr>Tw Cen MT</vt:lpstr>
      <vt:lpstr>Circuit</vt:lpstr>
      <vt:lpstr>Intro to Practical development</vt:lpstr>
      <vt:lpstr>before we begin</vt:lpstr>
      <vt:lpstr>What will you get out of today’s session?</vt:lpstr>
      <vt:lpstr>What *are* we doing?</vt:lpstr>
      <vt:lpstr>Practical Development</vt:lpstr>
      <vt:lpstr>Why is hardware scary?</vt:lpstr>
      <vt:lpstr>Electricity fundamentals</vt:lpstr>
      <vt:lpstr>Control Over electricity</vt:lpstr>
      <vt:lpstr>Hardware Overload</vt:lpstr>
      <vt:lpstr>Pick a Project first!</vt:lpstr>
      <vt:lpstr>OUR Hardware – AKA What’s in this box?</vt:lpstr>
      <vt:lpstr>Raspberry Pi</vt:lpstr>
      <vt:lpstr>Breadboard basics</vt:lpstr>
      <vt:lpstr>Resistors and LEDs</vt:lpstr>
      <vt:lpstr>SENSOR Basics</vt:lpstr>
      <vt:lpstr>A pinout ‘splainer</vt:lpstr>
      <vt:lpstr>Slapping it all together</vt:lpstr>
      <vt:lpstr>Now we have a Fancy Brick</vt:lpstr>
      <vt:lpstr>Take 15 minutes to RECOVER!</vt:lpstr>
      <vt:lpstr>Take 15 more minutes to celebrate!</vt:lpstr>
      <vt:lpstr>Code power!</vt:lpstr>
      <vt:lpstr>Software BASICS</vt:lpstr>
      <vt:lpstr>Why Python?</vt:lpstr>
      <vt:lpstr>AS regards Python</vt:lpstr>
      <vt:lpstr>Other Py things</vt:lpstr>
      <vt:lpstr>Getting started with writing code</vt:lpstr>
      <vt:lpstr>PowerPoint Presentation</vt:lpstr>
      <vt:lpstr>IT’s Coding time!</vt:lpstr>
      <vt:lpstr>You have now made a brick oven!</vt:lpstr>
      <vt:lpstr>What’s next?</vt:lpstr>
      <vt:lpstr>Congratulations!</vt:lpstr>
      <vt:lpstr>While we do Q and a</vt:lpstr>
      <vt:lpstr>Some resources for you And a Favor for me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building</dc:title>
  <dc:creator>Chris Harrold</dc:creator>
  <cp:lastModifiedBy>Chris Harrold</cp:lastModifiedBy>
  <cp:revision>132</cp:revision>
  <dcterms:created xsi:type="dcterms:W3CDTF">2018-03-23T17:23:54Z</dcterms:created>
  <dcterms:modified xsi:type="dcterms:W3CDTF">2018-04-30T17:02:55Z</dcterms:modified>
</cp:coreProperties>
</file>